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21"/>
  </p:notesMasterIdLst>
  <p:sldIdLst>
    <p:sldId id="525" r:id="rId2"/>
    <p:sldId id="526" r:id="rId3"/>
    <p:sldId id="566" r:id="rId4"/>
    <p:sldId id="574" r:id="rId5"/>
    <p:sldId id="569" r:id="rId6"/>
    <p:sldId id="571" r:id="rId7"/>
    <p:sldId id="573" r:id="rId8"/>
    <p:sldId id="575" r:id="rId9"/>
    <p:sldId id="572" r:id="rId10"/>
    <p:sldId id="542" r:id="rId11"/>
    <p:sldId id="559" r:id="rId12"/>
    <p:sldId id="560" r:id="rId13"/>
    <p:sldId id="558" r:id="rId14"/>
    <p:sldId id="561" r:id="rId15"/>
    <p:sldId id="563" r:id="rId16"/>
    <p:sldId id="565" r:id="rId17"/>
    <p:sldId id="564" r:id="rId18"/>
    <p:sldId id="549" r:id="rId19"/>
    <p:sldId id="32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ad" initials="A" lastIdx="1" clrIdx="0">
    <p:extLst>
      <p:ext uri="{19B8F6BF-5375-455C-9EA6-DF929625EA0E}">
        <p15:presenceInfo xmlns:p15="http://schemas.microsoft.com/office/powerpoint/2012/main" userId="Asad" providerId="None"/>
      </p:ext>
    </p:extLst>
  </p:cmAuthor>
  <p:cmAuthor id="2" name="MUHAMMAD ASAD" initials="MA" lastIdx="1" clrIdx="1">
    <p:extLst>
      <p:ext uri="{19B8F6BF-5375-455C-9EA6-DF929625EA0E}">
        <p15:presenceInfo xmlns:p15="http://schemas.microsoft.com/office/powerpoint/2012/main" userId="MUHAMMAD ASA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A079"/>
    <a:srgbClr val="D28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002" autoAdjust="0"/>
  </p:normalViewPr>
  <p:slideViewPr>
    <p:cSldViewPr snapToGrid="0">
      <p:cViewPr>
        <p:scale>
          <a:sx n="77" d="100"/>
          <a:sy n="77" d="100"/>
        </p:scale>
        <p:origin x="49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0070C-3A74-4D6A-A611-C1D10F811A9E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513F1-E650-4010-9EE1-2A04A72B86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36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513F1-E650-4010-9EE1-2A04A72B863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25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21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5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42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7033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66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26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42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31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8627" y="0"/>
            <a:ext cx="2293373" cy="1793966"/>
          </a:xfrm>
        </p:spPr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F0E2D8-4058-440F-A0E4-461AC8E86FF6}"/>
              </a:ext>
            </a:extLst>
          </p:cNvPr>
          <p:cNvSpPr/>
          <p:nvPr userDrawn="1"/>
        </p:nvSpPr>
        <p:spPr>
          <a:xfrm>
            <a:off x="10651919" y="-92075"/>
            <a:ext cx="1540081" cy="1356205"/>
          </a:xfrm>
          <a:prstGeom prst="rect">
            <a:avLst/>
          </a:prstGeom>
          <a:blipFill dpi="0" rotWithShape="1">
            <a:blip r:embed="rId2" cstate="print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6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68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40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7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00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6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1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C37FF-DFB4-4221-B525-F1005A913BEE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168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asadali@uosahiwal.edu.p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0CB4-B954-47A7-BB71-121A9E043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736324"/>
            <a:ext cx="10353762" cy="538535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Marketing</a:t>
            </a:r>
            <a:br>
              <a:rPr lang="en-US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</a:br>
            <a:br>
              <a:rPr lang="en-US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</a:br>
            <a:br>
              <a:rPr lang="en-US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</a:br>
            <a:r>
              <a:rPr lang="en-US" sz="320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Lecture # 3</a:t>
            </a:r>
            <a:br>
              <a:rPr lang="en-US" sz="320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</a:br>
            <a:br>
              <a:rPr lang="en-US" sz="320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</a:br>
            <a:br>
              <a:rPr lang="en-US" sz="320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</a:br>
            <a:r>
              <a:rPr lang="en-US" sz="2200" dirty="0">
                <a:effectLst/>
                <a:latin typeface="Arial Black" panose="020B0A04020102020204" pitchFamily="34" charset="0"/>
              </a:rPr>
              <a:t>Muhammad asad</a:t>
            </a:r>
            <a:br>
              <a:rPr lang="en-US" sz="2200" dirty="0">
                <a:effectLst/>
                <a:latin typeface="Arial Black" panose="020B0A04020102020204" pitchFamily="34" charset="0"/>
              </a:rPr>
            </a:br>
            <a:br>
              <a:rPr lang="en-US" sz="2200" dirty="0">
                <a:effectLst/>
                <a:latin typeface="Arial Black" panose="020B0A04020102020204" pitchFamily="34" charset="0"/>
              </a:rPr>
            </a:br>
            <a:r>
              <a:rPr lang="en-US" sz="2200" dirty="0">
                <a:effectLst/>
                <a:latin typeface="Arial Black" panose="020B0A04020102020204" pitchFamily="34" charset="0"/>
              </a:rPr>
              <a:t>Instructor </a:t>
            </a:r>
            <a:br>
              <a:rPr lang="en-US" sz="2200" dirty="0">
                <a:effectLst/>
                <a:latin typeface="Arial Black" panose="020B0A04020102020204" pitchFamily="34" charset="0"/>
              </a:rPr>
            </a:br>
            <a:br>
              <a:rPr lang="en-US" sz="1200" dirty="0">
                <a:effectLst/>
                <a:latin typeface="Arial Black" panose="020B0A04020102020204" pitchFamily="34" charset="0"/>
              </a:rPr>
            </a:br>
            <a:r>
              <a:rPr lang="en-US" sz="2200" dirty="0">
                <a:effectLst/>
                <a:latin typeface="Arial Black" panose="020B0A04020102020204" pitchFamily="34" charset="0"/>
              </a:rPr>
              <a:t>department of computer science </a:t>
            </a:r>
            <a:endParaRPr lang="en-US" sz="2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56674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72" y="354495"/>
            <a:ext cx="10675455" cy="61490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5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5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LENOVO UNDERSTANDING CUSTOMERS AND BUILDING PROFITABLE RELATIONSHIPS</a:t>
            </a:r>
          </a:p>
          <a:p>
            <a:pPr marL="0" indent="0">
              <a:buNone/>
            </a:pPr>
            <a:endParaRPr lang="en-US" sz="10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Lenovo was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established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Beijing, China, in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1984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by 11 members of the Computer Technology Research Institute. Originally founded as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“Legend Holdings” 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changed its name to Lenovo in 2004 to expand internationally.</a:t>
            </a:r>
          </a:p>
          <a:p>
            <a:pPr marL="0" indent="0" algn="just">
              <a:buNone/>
            </a:pPr>
            <a:endParaRPr lang="en-US" sz="15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2005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the company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acquired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IBM’s personal computer business, including the ThinkPad laptop and tablet lines. In 2015, Lenovo was the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world’s third-largest  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personal computer seller --- 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 unit sales and had operations in more than 60 countries, with products sold in around 160 countries. </a:t>
            </a:r>
          </a:p>
        </p:txBody>
      </p:sp>
    </p:spTree>
    <p:extLst>
      <p:ext uri="{BB962C8B-B14F-4D97-AF65-F5344CB8AC3E}">
        <p14:creationId xmlns:p14="http://schemas.microsoft.com/office/powerpoint/2010/main" val="2882594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72" y="354495"/>
            <a:ext cx="10675455" cy="61490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5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global success 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Lenovo is based in its deep and sound understanding of customers and its ability to build profitable relationships. The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business model 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built on customer satisfaction, innovation, and operational efficiency. </a:t>
            </a:r>
          </a:p>
          <a:p>
            <a:pPr marL="0" indent="0" algn="just">
              <a:buNone/>
            </a:pPr>
            <a:endParaRPr lang="en-US" sz="5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Lenovo’s marketers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spend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great deal of time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thinking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about customers and their buying behavior --- They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want to know </a:t>
            </a:r>
          </a:p>
          <a:p>
            <a:pPr marL="0" indent="0" algn="just">
              <a:buNone/>
            </a:pPr>
            <a:r>
              <a:rPr lang="en-US" sz="2800" dirty="0">
                <a:solidFill>
                  <a:schemeClr val="tx2">
                    <a:lumMod val="9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600" b="1" dirty="0">
                <a:solidFill>
                  <a:schemeClr val="tx2">
                    <a:lumMod val="9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Who their customers are? 		         </a:t>
            </a:r>
            <a:r>
              <a:rPr lang="en-US" sz="2600" b="1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do they think? </a:t>
            </a: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How do they feel about the products        </a:t>
            </a:r>
            <a:r>
              <a:rPr lang="en-US" sz="2600" b="1" dirty="0"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makes them satisfy?</a:t>
            </a:r>
          </a:p>
          <a:p>
            <a:pPr marL="0" indent="0" algn="just">
              <a:buNone/>
            </a:pPr>
            <a:r>
              <a:rPr lang="en-US" sz="400" dirty="0"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00" dirty="0">
              <a:solidFill>
                <a:srgbClr val="92D05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order to arrive at comprehensive answers to these questions ---  Lenovo’s product design and engineering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teams listen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their customers ---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Through their 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social media channels, forums, blogs, and fan clubs around the world.</a:t>
            </a:r>
          </a:p>
          <a:p>
            <a:pPr marL="0" indent="0" algn="just">
              <a:buNone/>
            </a:pPr>
            <a:endParaRPr lang="en-US" sz="15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366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72" y="354495"/>
            <a:ext cx="10675455" cy="61490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5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company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highly values 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input of its customers and tracks it accordingly. </a:t>
            </a:r>
          </a:p>
          <a:p>
            <a:pPr marL="0" indent="0" algn="just">
              <a:buNone/>
            </a:pPr>
            <a:endParaRPr lang="en-US" sz="11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REAL WORLD EXAMPLE </a:t>
            </a:r>
          </a:p>
          <a:p>
            <a:pPr marL="0" indent="0" algn="just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fter Lenovo had introduced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 variants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its Lenovo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ThinkPad series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2012 and 2013 ---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ustomers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complained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internet forums --- That 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two physical Track-Point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buttons had been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removed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from the touchpad, at 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bottom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the keyboard. </a:t>
            </a:r>
          </a:p>
          <a:p>
            <a:pPr marL="0" indent="0" algn="just">
              <a:buNone/>
            </a:pPr>
            <a:endParaRPr lang="en-US" sz="10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buttons correspond to the left and right mouse buttons on a conventional mouse and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 as a substitute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an external mouse or touchpad. </a:t>
            </a:r>
          </a:p>
        </p:txBody>
      </p:sp>
    </p:spTree>
    <p:extLst>
      <p:ext uri="{BB962C8B-B14F-4D97-AF65-F5344CB8AC3E}">
        <p14:creationId xmlns:p14="http://schemas.microsoft.com/office/powerpoint/2010/main" val="401731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513A36-2D07-4D57-8625-45932BF17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0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483" y="977345"/>
            <a:ext cx="4313792" cy="50461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5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Lenovo soon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this issue -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Publicly admitted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 they had made a big mistake</a:t>
            </a:r>
          </a:p>
          <a:p>
            <a:pPr marL="0" indent="0">
              <a:buNone/>
            </a:pP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Soon afterwards,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brought back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Track-Point buttons.</a:t>
            </a: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6F1DE-F8CF-4E2A-B4BA-09F09D68D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4" y="57148"/>
            <a:ext cx="7477123" cy="674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65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210" y="354495"/>
            <a:ext cx="10617580" cy="614900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sz="1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9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MODEL OF CONSUMER BEHAVIOR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Companies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consumer buying decisions in detail to answer questions about --- </a:t>
            </a:r>
            <a:r>
              <a:rPr lang="en-US" sz="28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consumers buy, </a:t>
            </a:r>
            <a:r>
              <a:rPr lang="en-US" sz="2800" b="1" dirty="0"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they buy, </a:t>
            </a:r>
            <a:r>
              <a:rPr lang="en-US" sz="2800" b="1" dirty="0">
                <a:solidFill>
                  <a:srgbClr val="00B0F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and how 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much they buy, </a:t>
            </a:r>
            <a:r>
              <a:rPr lang="en-US" sz="2800" b="1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they buy, and </a:t>
            </a:r>
            <a:r>
              <a:rPr lang="en-US" sz="28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they buy. 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5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But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about the </a:t>
            </a:r>
            <a:r>
              <a:rPr lang="en-US" sz="28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whys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--- Behind consumer buying behavior is not so easy --- The answers are often </a:t>
            </a:r>
            <a:r>
              <a:rPr lang="en-US" sz="28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locked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deep within the consumer’s mind.</a:t>
            </a:r>
          </a:p>
          <a:p>
            <a:pPr marL="0" indent="0" algn="just">
              <a:buNone/>
            </a:pPr>
            <a:endParaRPr lang="en-US" sz="5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How do consumers respond to various marketing efforts (</a:t>
            </a:r>
            <a:r>
              <a:rPr lang="en-US" sz="28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marketing mix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the company might used --- 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timulus-response model of buyer behavior. </a:t>
            </a:r>
          </a:p>
        </p:txBody>
      </p:sp>
    </p:spTree>
    <p:extLst>
      <p:ext uri="{BB962C8B-B14F-4D97-AF65-F5344CB8AC3E}">
        <p14:creationId xmlns:p14="http://schemas.microsoft.com/office/powerpoint/2010/main" val="4170208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210" y="354495"/>
            <a:ext cx="10617580" cy="61490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1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consumer’s “black box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 means --- What takes place in the consumer's mind to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certain responses (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 observed environmental change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 algn="just">
              <a:buNone/>
            </a:pPr>
            <a:endParaRPr lang="en-US" sz="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Marketers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want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understand --- How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environmental factors ---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responses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inside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consumer’s black box.</a:t>
            </a:r>
          </a:p>
          <a:p>
            <a:pPr marL="0" indent="0" algn="just">
              <a:buNone/>
            </a:pPr>
            <a:endParaRPr lang="en-US" sz="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 has two parts… </a:t>
            </a:r>
          </a:p>
          <a:p>
            <a:pPr marL="0" indent="0" algn="just">
              <a:buNone/>
            </a:pPr>
            <a:r>
              <a:rPr lang="en-US" sz="28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First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the </a:t>
            </a:r>
            <a:r>
              <a:rPr lang="en-US" sz="2600" b="1" dirty="0"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buyer’s characteristics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influence how he or she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perceives and reacts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the environmental change. These characteristics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include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variety of cultural, social, personal, and psychological factors.</a:t>
            </a:r>
          </a:p>
        </p:txBody>
      </p:sp>
    </p:spTree>
    <p:extLst>
      <p:ext uri="{BB962C8B-B14F-4D97-AF65-F5344CB8AC3E}">
        <p14:creationId xmlns:p14="http://schemas.microsoft.com/office/powerpoint/2010/main" val="1073710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210" y="354495"/>
            <a:ext cx="10617580" cy="61490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1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800" b="1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800" b="1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Second,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buyer’s </a:t>
            </a:r>
            <a:r>
              <a:rPr lang="en-US" sz="2600" b="1" dirty="0"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decision process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itself affects his or her behavior. This decision process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start from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need recognition, information search, and alternative evaluation to the purchase decision and post purchase behavior (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begins before the actual purchase decision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103837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B6C862-0328-4A21-BBCC-BAB6B603FF39}"/>
              </a:ext>
            </a:extLst>
          </p:cNvPr>
          <p:cNvSpPr/>
          <p:nvPr/>
        </p:nvSpPr>
        <p:spPr>
          <a:xfrm>
            <a:off x="4669625" y="2869096"/>
            <a:ext cx="3280782" cy="302812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bg1"/>
                </a:solidFill>
                <a:latin typeface="Arial Black" panose="020B0A04020102020204" pitchFamily="34" charset="0"/>
              </a:rPr>
              <a:t>BUYER’S BLACK BOX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BUYER’S CHARACTERISTICS 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2000" dirty="0">
                <a:solidFill>
                  <a:schemeClr val="tx2">
                    <a:lumMod val="25000"/>
                  </a:schemeClr>
                </a:solidFill>
                <a:latin typeface="Arial Black" panose="020B0A04020102020204" pitchFamily="34" charset="0"/>
              </a:rPr>
              <a:t>BUYER’S </a:t>
            </a:r>
          </a:p>
          <a:p>
            <a:pPr algn="ctr"/>
            <a:r>
              <a:rPr lang="en-US" sz="2000" dirty="0">
                <a:solidFill>
                  <a:schemeClr val="tx2">
                    <a:lumMod val="25000"/>
                  </a:schemeClr>
                </a:solidFill>
                <a:latin typeface="Arial Black" panose="020B0A04020102020204" pitchFamily="34" charset="0"/>
              </a:rPr>
              <a:t>DECISION PROCESS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1D380-39DF-406B-A492-35EBCE3A548C}"/>
              </a:ext>
            </a:extLst>
          </p:cNvPr>
          <p:cNvSpPr/>
          <p:nvPr/>
        </p:nvSpPr>
        <p:spPr>
          <a:xfrm>
            <a:off x="8938123" y="265045"/>
            <a:ext cx="3060327" cy="501765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bg1"/>
                </a:solidFill>
                <a:latin typeface="Arial Black" panose="020B0A04020102020204" pitchFamily="34" charset="0"/>
              </a:rPr>
              <a:t>BUYER RESPONSES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rial Black" panose="020B0A04020102020204" pitchFamily="34" charset="0"/>
              </a:rPr>
              <a:t>BUYING ATTITUDES AND PREFERENCES 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rial Black" panose="020B0A04020102020204" pitchFamily="34" charset="0"/>
              </a:rPr>
              <a:t>PURCHASE BEHAVIOR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(what the buyer buys, when, where, and how much)</a:t>
            </a:r>
          </a:p>
          <a:p>
            <a:pPr algn="ctr"/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Arial Black" panose="020B0A04020102020204" pitchFamily="34" charset="0"/>
              </a:rPr>
              <a:t>BRAND ENGAGEMENTS AND RELATIONSHIPS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502EF2-E9F8-4D42-8D1D-5319DEB6418D}"/>
              </a:ext>
            </a:extLst>
          </p:cNvPr>
          <p:cNvSpPr/>
          <p:nvPr/>
        </p:nvSpPr>
        <p:spPr>
          <a:xfrm>
            <a:off x="153793" y="265045"/>
            <a:ext cx="3528116" cy="520810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bg1"/>
                </a:solidFill>
                <a:latin typeface="Arial Black" panose="020B0A04020102020204" pitchFamily="34" charset="0"/>
              </a:rPr>
              <a:t>THE ENVIRONMENT</a:t>
            </a:r>
          </a:p>
          <a:p>
            <a:pPr algn="ctr"/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MARKETING MIX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Product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Price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Place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Promotion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OTHER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ECONOMIC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Technological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Social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Cultural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240D4132-9D0A-450B-A390-430366103DDC}"/>
              </a:ext>
            </a:extLst>
          </p:cNvPr>
          <p:cNvSpPr/>
          <p:nvPr/>
        </p:nvSpPr>
        <p:spPr>
          <a:xfrm>
            <a:off x="8096213" y="5473148"/>
            <a:ext cx="3902238" cy="1208461"/>
          </a:xfrm>
          <a:prstGeom prst="borderCallout1">
            <a:avLst>
              <a:gd name="adj1" fmla="val 878"/>
              <a:gd name="adj2" fmla="val 3636"/>
              <a:gd name="adj3" fmla="val -94917"/>
              <a:gd name="adj4" fmla="val -3510"/>
            </a:avLst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But it’s difficult to “see” inside the consumer’s head and ﬁgure out the whys (that’s why it’s called the black box).</a:t>
            </a:r>
            <a:endParaRPr lang="en-GB" dirty="0"/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1A49EEFA-183D-4CE4-B591-6FFC773850D9}"/>
              </a:ext>
            </a:extLst>
          </p:cNvPr>
          <p:cNvSpPr/>
          <p:nvPr/>
        </p:nvSpPr>
        <p:spPr>
          <a:xfrm>
            <a:off x="4293704" y="159828"/>
            <a:ext cx="4032624" cy="2623933"/>
          </a:xfrm>
          <a:prstGeom prst="borderCallout1">
            <a:avLst>
              <a:gd name="adj1" fmla="val 12306"/>
              <a:gd name="adj2" fmla="val -802"/>
              <a:gd name="adj3" fmla="val 49161"/>
              <a:gd name="adj4" fmla="val -14955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We can measure the </a:t>
            </a:r>
            <a:r>
              <a:rPr lang="en-US" dirty="0" err="1"/>
              <a:t>whats</a:t>
            </a:r>
            <a:r>
              <a:rPr lang="en-US" dirty="0"/>
              <a:t>, </a:t>
            </a:r>
            <a:r>
              <a:rPr lang="en-US" dirty="0" err="1"/>
              <a:t>wheres</a:t>
            </a:r>
            <a:r>
              <a:rPr lang="en-US" dirty="0"/>
              <a:t>, and </a:t>
            </a:r>
            <a:r>
              <a:rPr lang="en-US" dirty="0" err="1"/>
              <a:t>whens</a:t>
            </a:r>
            <a:r>
              <a:rPr lang="en-US" dirty="0"/>
              <a:t> of buyer behavior.  Such as apple introduce a new </a:t>
            </a:r>
            <a:r>
              <a:rPr lang="en-US" dirty="0" err="1"/>
              <a:t>ITouch</a:t>
            </a:r>
            <a:r>
              <a:rPr lang="en-US" dirty="0"/>
              <a:t> device and feature it in TV ads – and we can measure the output of consumer buying decision. Like 20,000 customers buy the new device at the company’s website within a week of introduction.</a:t>
            </a:r>
            <a:endParaRPr lang="en-GB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0E36978-4FBC-4EB0-9E7A-093741A4943D}"/>
              </a:ext>
            </a:extLst>
          </p:cNvPr>
          <p:cNvSpPr/>
          <p:nvPr/>
        </p:nvSpPr>
        <p:spPr>
          <a:xfrm rot="3487875">
            <a:off x="3504330" y="3419902"/>
            <a:ext cx="1334190" cy="449586"/>
          </a:xfrm>
          <a:prstGeom prst="rightArrow">
            <a:avLst/>
          </a:prstGeom>
          <a:solidFill>
            <a:srgbClr val="0070C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2C507A7-12AE-4DBD-826D-173613478E8F}"/>
              </a:ext>
            </a:extLst>
          </p:cNvPr>
          <p:cNvSpPr/>
          <p:nvPr/>
        </p:nvSpPr>
        <p:spPr>
          <a:xfrm rot="18338227">
            <a:off x="7828525" y="3417995"/>
            <a:ext cx="1281983" cy="433280"/>
          </a:xfrm>
          <a:prstGeom prst="rightArrow">
            <a:avLst/>
          </a:prstGeom>
          <a:solidFill>
            <a:srgbClr val="0070C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214EBB-74DE-4BC5-9D3F-B54A8B8A3A02}"/>
              </a:ext>
            </a:extLst>
          </p:cNvPr>
          <p:cNvSpPr txBox="1"/>
          <p:nvPr/>
        </p:nvSpPr>
        <p:spPr>
          <a:xfrm>
            <a:off x="153793" y="586532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 algn="just">
              <a:buNone/>
            </a:pPr>
            <a:r>
              <a:rPr lang="en-US" b="1" dirty="0">
                <a:solidFill>
                  <a:srgbClr val="FFC0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We look first at buyer characteristics as they affect buyer behavior and then discuss the buyer decision process.</a:t>
            </a:r>
          </a:p>
        </p:txBody>
      </p:sp>
    </p:spTree>
    <p:extLst>
      <p:ext uri="{BB962C8B-B14F-4D97-AF65-F5344CB8AC3E}">
        <p14:creationId xmlns:p14="http://schemas.microsoft.com/office/powerpoint/2010/main" val="2080472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EA09E-D415-4BE0-A35B-78651178D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22" y="414106"/>
            <a:ext cx="11105322" cy="613246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6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just">
              <a:buNone/>
            </a:pPr>
            <a:r>
              <a:rPr lang="en-US" sz="6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ANY QUESTION</a:t>
            </a:r>
          </a:p>
          <a:p>
            <a:pPr marL="0" indent="0" algn="just">
              <a:buNone/>
            </a:pP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You can contact me at: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  <a:hlinkClick r:id="rId2"/>
              </a:rPr>
              <a:t>asadali@uosahiwal.edu.pk</a:t>
            </a: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Your query will be answered within one working day.</a:t>
            </a:r>
            <a:endParaRPr lang="en-US" sz="1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F910E-174A-4E99-A14B-F5309D3C5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440" y="1135545"/>
            <a:ext cx="15430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57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88B56F-67E7-4FDB-BCAC-99DDC54EA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33" y="372715"/>
            <a:ext cx="10520334" cy="5400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9830C3-E8D0-48C9-B357-CF7E1E1C1690}"/>
              </a:ext>
            </a:extLst>
          </p:cNvPr>
          <p:cNvSpPr txBox="1">
            <a:spLocks/>
          </p:cNvSpPr>
          <p:nvPr/>
        </p:nvSpPr>
        <p:spPr>
          <a:xfrm>
            <a:off x="835833" y="321364"/>
            <a:ext cx="10520334" cy="62152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Arial" panose="020B0604020202020204" pitchFamily="34" charset="0"/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ctr">
              <a:buFont typeface="Arial" panose="020B0604020202020204" pitchFamily="34" charset="0"/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Font typeface="Arial" panose="020B0604020202020204" pitchFamily="34" charset="0"/>
              <a:buNone/>
            </a:pPr>
            <a:r>
              <a:rPr lang="en-US" sz="4500" u="sng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Key Learning Point :-</a:t>
            </a:r>
          </a:p>
          <a:p>
            <a:pPr algn="just"/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4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-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Discussion about importance of consumer behavior</a:t>
            </a:r>
          </a:p>
          <a:p>
            <a:pPr marL="0" indent="0" algn="just"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441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41" y="354495"/>
            <a:ext cx="10771118" cy="61490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6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44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CONSUMER BEHAVIOR</a:t>
            </a:r>
          </a:p>
          <a:p>
            <a:pPr marL="0" indent="0" algn="just">
              <a:buNone/>
            </a:pPr>
            <a:endParaRPr lang="en-US" sz="9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9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2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study of consumers and the processes </a:t>
            </a:r>
            <a:r>
              <a:rPr lang="en-US" sz="3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 T</a:t>
            </a:r>
            <a:r>
              <a:rPr lang="en-US" sz="32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hey </a:t>
            </a: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en-US" sz="32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choose</a:t>
            </a:r>
            <a:r>
              <a:rPr lang="en-US" sz="32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consume</a:t>
            </a:r>
            <a:r>
              <a:rPr lang="en-US" sz="32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goods and services, </a:t>
            </a:r>
            <a:r>
              <a:rPr lang="en-US" sz="32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including</a:t>
            </a:r>
            <a:r>
              <a:rPr lang="en-US" sz="32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consumer’s emotional, mental, and behavioral responses.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2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41" y="354495"/>
            <a:ext cx="10771118" cy="61490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6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IMPORTANCE OF CONSUMER BEHAVIOR</a:t>
            </a:r>
            <a:endParaRPr lang="en-US" sz="10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Every consumer has a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thought and attitude towards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buying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particular product --- Because --- Consumers around the world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differ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age, income, education level, and tastes --- If a company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fails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understand 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reaction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a consumer towards a product, there are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 chances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product failure.</a:t>
            </a:r>
          </a:p>
          <a:p>
            <a:pPr marL="0" indent="0" algn="just">
              <a:buNone/>
            </a:pPr>
            <a:endParaRPr lang="en-US" sz="9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Due to 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changing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fashion, technology, trends, living style, income, and similar other factors,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consumer behavior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also changes --- A marketer has to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factors that are changing --- So that the marketing efforts (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marketing mix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can be aligned accordingly.</a:t>
            </a:r>
          </a:p>
          <a:p>
            <a:pPr marL="0" indent="0" algn="just">
              <a:buNone/>
            </a:pP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79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41" y="659268"/>
            <a:ext cx="10771118" cy="55394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5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5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Understanding consumer behavior is important for any organization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launching a product --- If the organization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analyze how a customer will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respond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a particular product, the company will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losses. </a:t>
            </a:r>
          </a:p>
          <a:p>
            <a:pPr marL="0" indent="0" algn="just">
              <a:buNone/>
            </a:pPr>
            <a:endParaRPr lang="en-US" sz="2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sad truth is that most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 products and new ideas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 up in failure. There is an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estimate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new product failures – they range from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33% to 90%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based on the kind of industry.</a:t>
            </a:r>
          </a:p>
          <a:p>
            <a:pPr marL="0" indent="0" algn="just">
              <a:buNone/>
            </a:pPr>
            <a:endParaRPr lang="en-US" sz="2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256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41" y="830554"/>
            <a:ext cx="10771118" cy="3887219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Companies consistently fight hard to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improve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success rate of their new products or new ideas. One of the most important ways is to conduct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sound and thoughtful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consumer behavior study. </a:t>
            </a:r>
          </a:p>
          <a:p>
            <a:pPr marL="0" indent="0" algn="just">
              <a:buNone/>
            </a:pPr>
            <a:endParaRPr lang="en-US" sz="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all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know some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the big names such as 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 Coke     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Crystal Pepsi</a:t>
            </a:r>
            <a:r>
              <a:rPr lang="en-US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Colgate Kitchen Entrées    </a:t>
            </a:r>
            <a:r>
              <a:rPr lang="en-US" b="1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Wheaties Dunk-a-Balls Cereal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 you see the similarities in these products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they all failed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</a:p>
          <a:p>
            <a:pPr marL="0" indent="0" algn="just">
              <a:buNone/>
            </a:pPr>
            <a:endParaRPr lang="en-US" sz="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ED0FC6-DB10-4C96-BDC8-816569E40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112" y="4744277"/>
            <a:ext cx="2676939" cy="1932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BFDDB-5F81-460A-981A-77ECEC608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321" y="4717773"/>
            <a:ext cx="2067339" cy="1954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DDDF5-7DD9-4F4B-94FE-8C2AE7FCE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44278"/>
            <a:ext cx="2819400" cy="1954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146484-E2AB-405D-9250-884A88865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4488" y="4744277"/>
            <a:ext cx="1865242" cy="195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87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41" y="1845365"/>
            <a:ext cx="10771118" cy="316727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Consumer behavior analysis an important tool to </a:t>
            </a:r>
            <a:r>
              <a:rPr lang="en-US" sz="28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your customers --- By </a:t>
            </a:r>
            <a:r>
              <a:rPr lang="en-US" sz="28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looking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into consumer </a:t>
            </a:r>
            <a:r>
              <a:rPr lang="en-US" sz="28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psychology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the </a:t>
            </a:r>
            <a:r>
              <a:rPr lang="en-US" sz="28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forces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behind customer </a:t>
            </a:r>
            <a:r>
              <a:rPr lang="en-US" sz="28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buying behavior 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 Companies </a:t>
            </a:r>
            <a:r>
              <a:rPr lang="en-US" sz="28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 build </a:t>
            </a:r>
            <a:r>
              <a:rPr lang="en-US" sz="2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 products, marketing campaigns and increase profitability. </a:t>
            </a:r>
          </a:p>
        </p:txBody>
      </p:sp>
    </p:spTree>
    <p:extLst>
      <p:ext uri="{BB962C8B-B14F-4D97-AF65-F5344CB8AC3E}">
        <p14:creationId xmlns:p14="http://schemas.microsoft.com/office/powerpoint/2010/main" val="1740004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41" y="261730"/>
            <a:ext cx="10771118" cy="63345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6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NIKE</a:t>
            </a:r>
            <a:endParaRPr lang="en-US" sz="3200" dirty="0"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help of consumer behavior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analysis,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Nike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realized that most of its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target audience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not professional athletes --- But many of them were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striving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be more like them. </a:t>
            </a:r>
          </a:p>
          <a:p>
            <a:pPr marL="0" indent="0" algn="just">
              <a:buNone/>
            </a:pPr>
            <a:endParaRPr lang="en-US" sz="9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 at 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2012 Olympics in London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Nike introduced a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campaign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encourage athletics called  ‘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Find Your Greatness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’. </a:t>
            </a:r>
          </a:p>
          <a:p>
            <a:pPr marL="0" indent="0" algn="just">
              <a:buNone/>
            </a:pPr>
            <a:endParaRPr lang="en-US" sz="9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aimed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promote the aspirations of being an athlete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not just with high-performing athletes, but wanted to include all people regardless of their physical capability. </a:t>
            </a:r>
          </a:p>
        </p:txBody>
      </p:sp>
    </p:spTree>
    <p:extLst>
      <p:ext uri="{BB962C8B-B14F-4D97-AF65-F5344CB8AC3E}">
        <p14:creationId xmlns:p14="http://schemas.microsoft.com/office/powerpoint/2010/main" val="193583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41" y="5724734"/>
            <a:ext cx="10771118" cy="101896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message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inspired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many consumers and had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huge demand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target consumers. </a:t>
            </a:r>
            <a:endParaRPr lang="en-US" sz="2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Find Your Greatness London Nike 2012 - Motivational">
            <a:hlinkClick r:id="" action="ppaction://media"/>
            <a:extLst>
              <a:ext uri="{FF2B5EF4-FFF2-40B4-BE49-F238E27FC236}">
                <a16:creationId xmlns:a16="http://schemas.microsoft.com/office/drawing/2014/main" id="{A7D6E753-4B63-4AC7-B8BD-0927E3515B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13" y="114299"/>
            <a:ext cx="12010198" cy="561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4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3333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1102616</TotalTime>
  <Words>1186</Words>
  <Application>Microsoft Office PowerPoint</Application>
  <PresentationFormat>Widescreen</PresentationFormat>
  <Paragraphs>130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Bookman Old Style</vt:lpstr>
      <vt:lpstr>Calibri</vt:lpstr>
      <vt:lpstr>Rockwell</vt:lpstr>
      <vt:lpstr>Wingdings</vt:lpstr>
      <vt:lpstr>Damask</vt:lpstr>
      <vt:lpstr>Marketing   Lecture # 3   Muhammad asad  Instructor   department of computer science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Asad</dc:creator>
  <cp:lastModifiedBy>MUHAMMAD ASAD</cp:lastModifiedBy>
  <cp:revision>1079</cp:revision>
  <dcterms:created xsi:type="dcterms:W3CDTF">2018-04-05T17:48:54Z</dcterms:created>
  <dcterms:modified xsi:type="dcterms:W3CDTF">2022-03-15T03:04:48Z</dcterms:modified>
</cp:coreProperties>
</file>